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1" r:id="rId3"/>
  </p:sldMasterIdLst>
  <p:notesMasterIdLst>
    <p:notesMasterId r:id="rId5"/>
  </p:notesMasterIdLst>
  <p:handoutMasterIdLst>
    <p:handoutMasterId r:id="rId13"/>
  </p:handoutMasterIdLst>
  <p:sldIdLst>
    <p:sldId id="3175" r:id="rId4"/>
    <p:sldId id="3176" r:id="rId6"/>
    <p:sldId id="3153" r:id="rId7"/>
    <p:sldId id="3159" r:id="rId8"/>
    <p:sldId id="3163" r:id="rId9"/>
    <p:sldId id="3164" r:id="rId10"/>
    <p:sldId id="3171" r:id="rId11"/>
    <p:sldId id="3172" r:id="rId12"/>
  </p:sldIdLst>
  <p:sldSz cx="12858750" cy="7232650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  <a:srgbClr val="FBB600"/>
    <a:srgbClr val="28C7D4"/>
    <a:srgbClr val="F94D4D"/>
    <a:srgbClr val="FFFFFF"/>
    <a:srgbClr val="8F1A12"/>
    <a:srgbClr val="F84E4B"/>
    <a:srgbClr val="26C8D2"/>
    <a:srgbClr val="1CB7F1"/>
    <a:srgbClr val="01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0" autoAdjust="0"/>
    <p:restoredTop sz="92986" autoAdjust="0"/>
  </p:normalViewPr>
  <p:slideViewPr>
    <p:cSldViewPr>
      <p:cViewPr>
        <p:scale>
          <a:sx n="75" d="100"/>
          <a:sy n="75" d="100"/>
        </p:scale>
        <p:origin x="-1950" y="-852"/>
      </p:cViewPr>
      <p:guideLst>
        <p:guide orient="horz" pos="302"/>
        <p:guide orient="horz" pos="4154"/>
        <p:guide pos="4050"/>
        <p:guide pos="528"/>
        <p:guide pos="7582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4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>
                <a:latin typeface="印品黑体" panose="00000500000000000000" pitchFamily="2" charset="-122"/>
                <a:ea typeface="印品黑体" panose="00000500000000000000" pitchFamily="2" charset="-122"/>
              </a:rPr>
            </a:fld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>
                <a:latin typeface="印品黑体" panose="00000500000000000000" pitchFamily="2" charset="-122"/>
                <a:ea typeface="印品黑体" panose="00000500000000000000" pitchFamily="2" charset="-122"/>
              </a:rPr>
            </a:fld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pPr>
              <a:defRPr/>
            </a:pPr>
            <a:fld id="{06024D97-E667-405D-B634-E583E2108D71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8FA6-3B92-4746-B2FC-B916E7753C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-26800" y="0"/>
            <a:ext cx="12885550" cy="80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111" y="0"/>
            <a:ext cx="12893280" cy="72326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28606" y="-316547"/>
            <a:ext cx="2042334" cy="28881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4779" y="-159837"/>
            <a:ext cx="1210373" cy="17116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669580" y="-159837"/>
            <a:ext cx="1210373" cy="1711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44000" decel="5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858750" cy="72326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28606" y="-316547"/>
            <a:ext cx="2042334" cy="28881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4779" y="-159837"/>
            <a:ext cx="1210373" cy="17116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669580" y="-159837"/>
            <a:ext cx="1210373" cy="1711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48000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accel="48000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48000" decel="5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985"/>
            <a:ext cx="12883943" cy="723235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直接连接符 15"/>
          <p:cNvCxnSpPr/>
          <p:nvPr userDrawn="1"/>
        </p:nvCxnSpPr>
        <p:spPr>
          <a:xfrm>
            <a:off x="278449" y="1260867"/>
            <a:ext cx="12286387" cy="0"/>
          </a:xfrm>
          <a:prstGeom prst="line">
            <a:avLst/>
          </a:prstGeom>
          <a:ln w="28575">
            <a:solidFill>
              <a:srgbClr val="EBB82B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F:\桌面\党政机关\素材\长城\矢量长城\线稿长城31.png"/>
          <p:cNvPicPr>
            <a:picLocks noChangeAspect="1" noChangeArrowheads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 bwMode="auto">
          <a:xfrm flipH="1">
            <a:off x="8307670" y="409040"/>
            <a:ext cx="3491587" cy="85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组合 20"/>
          <p:cNvGrpSpPr/>
          <p:nvPr userDrawn="1"/>
        </p:nvGrpSpPr>
        <p:grpSpPr>
          <a:xfrm>
            <a:off x="-327538" y="-688003"/>
            <a:ext cx="2589351" cy="2248758"/>
            <a:chOff x="-310555" y="-652365"/>
            <a:chExt cx="2455088" cy="2132273"/>
          </a:xfrm>
        </p:grpSpPr>
        <p:pic>
          <p:nvPicPr>
            <p:cNvPr id="14" name="图片 6"/>
            <p:cNvPicPr>
              <a:picLocks noChangeAspect="1" noChangeArrowheads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15994" y="157194"/>
              <a:ext cx="1001990" cy="103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图片 17"/>
            <p:cNvPicPr>
              <a:picLocks noChangeAspect="1" noChangeArrowheads="1"/>
            </p:cNvPicPr>
            <p:nvPr userDrawn="1"/>
          </p:nvPicPr>
          <p:blipFill rotWithShape="1">
            <a:blip r:embed="rId5" cstate="screen"/>
            <a:srcRect l="18268" t="10869" r="15817" b="21715"/>
            <a:stretch>
              <a:fillRect/>
            </a:stretch>
          </p:blipFill>
          <p:spPr bwMode="auto">
            <a:xfrm>
              <a:off x="-310555" y="-652365"/>
              <a:ext cx="2455088" cy="2132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2" descr="F:\桌面\党政机关\素材\长城\矢量长城\线稿长城116.png"/>
          <p:cNvPicPr>
            <a:picLocks noChangeAspect="1" noChangeArrowheads="1"/>
          </p:cNvPicPr>
          <p:nvPr userDrawn="1"/>
        </p:nvPicPr>
        <p:blipFill rotWithShape="1">
          <a:blip r:embed="rId6" cstate="screen"/>
          <a:srcRect/>
          <a:stretch>
            <a:fillRect/>
          </a:stretch>
        </p:blipFill>
        <p:spPr bwMode="auto">
          <a:xfrm>
            <a:off x="11560563" y="253923"/>
            <a:ext cx="913782" cy="100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图片 24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-7733" y="6193399"/>
            <a:ext cx="12858750" cy="977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8" y="289641"/>
            <a:ext cx="11572875" cy="120544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8" y="289641"/>
            <a:ext cx="11572875" cy="120544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8" y="289641"/>
            <a:ext cx="11572875" cy="120544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780514" y="6902999"/>
            <a:ext cx="817526" cy="257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5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5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5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txStyles>
    <p:titleStyle>
      <a:lvl1pPr algn="l" defTabSz="964565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4565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762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hdphoto" Target="../media/image21.wdp"/><Relationship Id="rId8" Type="http://schemas.openxmlformats.org/officeDocument/2006/relationships/image" Target="../media/image20.png"/><Relationship Id="rId7" Type="http://schemas.microsoft.com/office/2007/relationships/hdphoto" Target="../media/image19.wdp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microsoft.com/office/2007/relationships/hdphoto" Target="../media/image14.wdp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4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757" y="4265841"/>
            <a:ext cx="1407747" cy="2952835"/>
          </a:xfrm>
          <a:prstGeom prst="rect">
            <a:avLst/>
          </a:prstGeom>
        </p:spPr>
      </p:pic>
      <p:pic>
        <p:nvPicPr>
          <p:cNvPr id="7" name="Picture 2" descr="F:\桌面\党政机关\素材\长城\矢量长城\线稿长城31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838396" y="5863424"/>
            <a:ext cx="2883042" cy="125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桌面\党政机关\素材\长城\矢量长城\线稿长城31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5875857" y="5950592"/>
            <a:ext cx="5832065" cy="128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桌面\党政机关\素材\长城\矢量长城\Nipic_20180988_20150909113802527000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flipH="1">
            <a:off x="10932151" y="4977667"/>
            <a:ext cx="2091080" cy="224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 trans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flipH="1">
            <a:off x="10391684" y="862075"/>
            <a:ext cx="1226795" cy="98143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LineDrawing trans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1199483" y="2448939"/>
            <a:ext cx="837992" cy="950378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157271" y="479498"/>
            <a:ext cx="6885751" cy="15189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928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《导游学》</a:t>
            </a:r>
            <a:endParaRPr lang="zh-CN" altLang="en-US" sz="928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20786" y="2148966"/>
            <a:ext cx="9417178" cy="2232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150000"/>
              </a:lnSpc>
            </a:pPr>
            <a:r>
              <a:rPr lang="zh-CN" altLang="en-US" sz="464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第三章 导游从业人员</a:t>
            </a:r>
            <a:endParaRPr lang="zh-CN" altLang="en-US" sz="464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64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职业道德与修养</a:t>
            </a:r>
            <a:endParaRPr lang="zh-CN" altLang="en-US" sz="464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accel="49000" de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accel="49000" decel="51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265012" y="1456085"/>
            <a:ext cx="10925003" cy="2016224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3276" y="1583769"/>
            <a:ext cx="9492200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道德：</a:t>
            </a:r>
            <a:r>
              <a:rPr lang="en-US" altLang="zh-CN" sz="900" b="1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 </a:t>
            </a:r>
            <a:r>
              <a:rPr lang="zh-CN" altLang="en-US" sz="2800" noProof="1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</a:rPr>
              <a:t>是指由一定社会的经济关系决定的，以善和恶、正义和非正义、</a:t>
            </a:r>
            <a:r>
              <a:rPr lang="zh-CN" altLang="en-US" sz="2800" noProof="1" smtClean="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</a:rPr>
              <a:t>诚实和</a:t>
            </a:r>
            <a:r>
              <a:rPr lang="zh-CN" altLang="en-US" sz="2800" noProof="1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</a:rPr>
              <a:t>虚伪等价值取向作为评价标准，依靠社会舆论的力量来调整人与人</a:t>
            </a:r>
            <a:r>
              <a:rPr lang="zh-CN" altLang="en-US" sz="2800" noProof="1" smtClean="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</a:rPr>
              <a:t>、与</a:t>
            </a:r>
            <a:r>
              <a:rPr lang="zh-CN" altLang="en-US" sz="2800" noProof="1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</a:rPr>
              <a:t>集体、与社会之间相互关系的原则和规范的总和。 </a:t>
            </a:r>
            <a:endParaRPr lang="en-US" altLang="zh-CN" sz="2800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93"/>
          <p:cNvSpPr/>
          <p:nvPr/>
        </p:nvSpPr>
        <p:spPr>
          <a:xfrm>
            <a:off x="1212045" y="169675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93"/>
          <p:cNvSpPr/>
          <p:nvPr/>
        </p:nvSpPr>
        <p:spPr>
          <a:xfrm rot="10800000">
            <a:off x="11244509" y="287774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/>
          <p:nvPr/>
        </p:nvSpPr>
        <p:spPr bwMode="auto">
          <a:xfrm>
            <a:off x="990944" y="3688333"/>
            <a:ext cx="3066912" cy="251597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69416" y="4336405"/>
            <a:ext cx="2036260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）以</a:t>
            </a:r>
            <a:r>
              <a:rPr lang="zh-CN" altLang="en-US" sz="2800" b="1" dirty="0"/>
              <a:t>经济关系为基础</a:t>
            </a:r>
            <a:endParaRPr lang="zh-CN" altLang="en-US" sz="2800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4629175" y="3701410"/>
            <a:ext cx="3066912" cy="251597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46"/>
          <p:cNvSpPr txBox="1"/>
          <p:nvPr/>
        </p:nvSpPr>
        <p:spPr>
          <a:xfrm>
            <a:off x="4989215" y="4641266"/>
            <a:ext cx="2143745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/>
              <a:t> </a:t>
            </a:r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）有</a:t>
            </a:r>
            <a:r>
              <a:rPr lang="zh-CN" altLang="en-US" sz="2800" b="1" dirty="0"/>
              <a:t>一定的标准 </a:t>
            </a:r>
            <a:endParaRPr lang="zh-CN" altLang="en-US" sz="2800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8274550" y="3764650"/>
            <a:ext cx="3066912" cy="251597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/>
          <p:nvPr/>
        </p:nvSpPr>
        <p:spPr>
          <a:xfrm>
            <a:off x="8661623" y="4468142"/>
            <a:ext cx="2160240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b="1" dirty="0"/>
              <a:t> </a:t>
            </a:r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3</a:t>
            </a:r>
            <a:r>
              <a:rPr lang="zh-CN" altLang="en-US" sz="2800" b="1" dirty="0"/>
              <a:t>）</a:t>
            </a:r>
            <a:r>
              <a:rPr lang="zh-CN" altLang="en-US" sz="2800" b="1" dirty="0" smtClean="0"/>
              <a:t>是</a:t>
            </a:r>
            <a:r>
              <a:rPr lang="zh-CN" altLang="en-US" sz="2800" b="1" dirty="0"/>
              <a:t>自律的行为规范</a:t>
            </a:r>
            <a:endParaRPr lang="zh-CN" altLang="en-US" sz="2800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376080" y="220647"/>
            <a:ext cx="5369560" cy="5219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en-US" altLang="zh-CN" b="1" dirty="0" smtClean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+mn-lt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+mn-lt"/>
              </a:rPr>
              <a:t>第一节  导游从业人员职业道德</a:t>
            </a:r>
            <a:endParaRPr lang="zh-CN" altLang="en-US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39" grpId="0"/>
      <p:bldP spid="40" grpId="0" bldLvl="0" animBg="1"/>
      <p:bldP spid="41" grpId="0" bldLvl="0" animBg="1"/>
      <p:bldP spid="44" grpId="0" bldLvl="0" animBg="1"/>
      <p:bldP spid="47" grpId="0"/>
      <p:bldP spid="21" grpId="0" bldLvl="0" animBg="1"/>
      <p:bldP spid="22" grpId="0"/>
      <p:bldP spid="24" grpId="0" bldLvl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6906304" y="1528093"/>
            <a:ext cx="1927131" cy="648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200" b="1" dirty="0">
                <a:latin typeface="华文隶书" pitchFamily="2" charset="-122"/>
                <a:ea typeface="华文隶书" pitchFamily="2" charset="-122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爱岗敬业</a:t>
            </a:r>
            <a:endParaRPr lang="en-US" altLang="zh-CN" sz="3200" dirty="0">
              <a:solidFill>
                <a:schemeClr val="accent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07294" y="2149762"/>
            <a:ext cx="1826141" cy="648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诚实守信</a:t>
            </a:r>
            <a:endParaRPr lang="en-US" altLang="zh-CN" sz="3200" dirty="0">
              <a:solidFill>
                <a:schemeClr val="accent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009437" y="2751641"/>
            <a:ext cx="1826141" cy="648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办事公道</a:t>
            </a:r>
            <a:endParaRPr lang="en-US" altLang="zh-CN" sz="3200" dirty="0">
              <a:solidFill>
                <a:schemeClr val="accent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51506" y="3414105"/>
            <a:ext cx="1826141" cy="648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服务群众</a:t>
            </a:r>
            <a:endParaRPr lang="en-US" altLang="zh-CN" sz="3200" dirty="0">
              <a:solidFill>
                <a:schemeClr val="accent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612951" y="1668403"/>
            <a:ext cx="2910957" cy="2812018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742268" y="2199686"/>
              <a:ext cx="1183071" cy="726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社会主义</a:t>
              </a:r>
              <a:endParaRPr lang="en-US" altLang="zh-CN" sz="48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r>
                <a:rPr lang="zh-CN" altLang="en-US" sz="4800" dirty="0" smtClean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职业道德</a:t>
              </a:r>
              <a:endParaRPr lang="zh-CN" altLang="en-US" sz="48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5932298" y="1586998"/>
            <a:ext cx="0" cy="303743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6321495" y="1677049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6321495" y="2291981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6321495" y="2906913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321495" y="3521845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919931" y="8974808"/>
            <a:ext cx="877055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rPr>
              <a:t>延时符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15370" y="3986463"/>
            <a:ext cx="1826141" cy="648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  <a:sym typeface="Arial" panose="020B0604020202020204" pitchFamily="34" charset="0"/>
              </a:rPr>
              <a:t>奉献社会</a:t>
            </a:r>
            <a:endParaRPr lang="en-US" altLang="zh-CN" sz="3200" dirty="0">
              <a:solidFill>
                <a:schemeClr val="accent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285359" y="4094203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512212" y="5473722"/>
            <a:ext cx="8208912" cy="1048277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02858" y="5782416"/>
            <a:ext cx="713232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b="1" dirty="0" smtClean="0">
                <a:solidFill>
                  <a:srgbClr val="C00000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</a:rPr>
              <a:t>基本原则：全心全意为人民服务</a:t>
            </a:r>
            <a:endParaRPr lang="zh-CN" altLang="en-US" sz="3600" b="1" dirty="0">
              <a:solidFill>
                <a:srgbClr val="C00000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</a:endParaRPr>
          </a:p>
        </p:txBody>
      </p:sp>
      <p:sp>
        <p:nvSpPr>
          <p:cNvPr id="26" name="矩形 93"/>
          <p:cNvSpPr/>
          <p:nvPr/>
        </p:nvSpPr>
        <p:spPr>
          <a:xfrm>
            <a:off x="1212044" y="520630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93"/>
          <p:cNvSpPr/>
          <p:nvPr/>
        </p:nvSpPr>
        <p:spPr>
          <a:xfrm rot="10800000">
            <a:off x="9518621" y="6213301"/>
            <a:ext cx="405001" cy="499367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58" grpId="0" animBg="1"/>
      <p:bldP spid="59" grpId="0" animBg="1"/>
      <p:bldP spid="60" grpId="0" animBg="1"/>
      <p:bldP spid="61" grpId="0" animBg="1"/>
      <p:bldP spid="23" grpId="0"/>
      <p:bldP spid="18" grpId="0"/>
      <p:bldP spid="19" grpId="0" animBg="1"/>
      <p:bldP spid="24" grpId="0" animBg="1"/>
      <p:bldP spid="25" grpId="0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2565281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474986" y="4126813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9009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364181" y="2022188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印品黑体" panose="00000500000000000000" pitchFamily="2" charset="-122"/>
                <a:ea typeface="印品黑体" panose="00000500000000000000" pitchFamily="2" charset="-122"/>
              </a:rPr>
              <a:t>1</a:t>
            </a:r>
            <a:endParaRPr lang="zh-CN" altLang="en-US" sz="2530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8614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 smtClean="0">
                <a:latin typeface="印品黑体" panose="00000500000000000000" pitchFamily="2" charset="-122"/>
                <a:ea typeface="印品黑体" panose="00000500000000000000" pitchFamily="2" charset="-122"/>
              </a:rPr>
              <a:t>3</a:t>
            </a:r>
            <a:endParaRPr lang="zh-CN" altLang="en-US" sz="2530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4565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375" dirty="0" smtClean="0">
                <a:latin typeface="印品黑体" panose="00000500000000000000" pitchFamily="2" charset="-122"/>
                <a:ea typeface="印品黑体" panose="00000500000000000000" pitchFamily="2" charset="-122"/>
              </a:rPr>
              <a:t>基本道德素质</a:t>
            </a:r>
            <a:endParaRPr lang="zh-CN" altLang="en-US" sz="3375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31225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 dirty="0" smtClean="0">
                <a:latin typeface="印品黑体" panose="00000500000000000000" pitchFamily="2" charset="-122"/>
                <a:ea typeface="印品黑体" panose="00000500000000000000" pitchFamily="2" charset="-122"/>
              </a:rPr>
              <a:t>2</a:t>
            </a:r>
            <a:endParaRPr lang="zh-CN" altLang="en-US" sz="2110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59800" y="2068301"/>
            <a:ext cx="5962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  <a:buFont typeface="Wingdings" panose="05000000000000000000" pitchFamily="2" charset="2"/>
              <a:buChar char="u"/>
            </a:pPr>
            <a:r>
              <a:rPr lang="zh-CN" altLang="en-US" sz="28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旅游从业员工必须是忠诚的</a:t>
            </a:r>
            <a:r>
              <a:rPr lang="zh-CN" altLang="en-US" sz="2800" b="1" dirty="0" smtClean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爱国者</a:t>
            </a:r>
            <a:endParaRPr lang="zh-CN" altLang="en-US" sz="28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3172706"/>
            <a:ext cx="58424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  <a:buFont typeface="Wingdings" panose="05000000000000000000" pitchFamily="2" charset="2"/>
              <a:buChar char="u"/>
            </a:pPr>
            <a:r>
              <a:rPr lang="zh-CN" altLang="en-US" sz="28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旅游从业员工</a:t>
            </a:r>
            <a:r>
              <a:rPr lang="zh-CN" altLang="en-US" sz="2800" b="1" dirty="0" smtClean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必须热爱旅游行业</a:t>
            </a:r>
            <a:endParaRPr lang="zh-CN" altLang="en-US" sz="28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237842" y="5042421"/>
            <a:ext cx="572803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ct val="100000"/>
              <a:buFont typeface="Wingdings" panose="05000000000000000000" pitchFamily="2" charset="2"/>
              <a:buChar char="u"/>
            </a:pPr>
            <a:r>
              <a:rPr lang="zh-CN" altLang="en-US" sz="28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旅游从业员工必须全心全意为游客</a:t>
            </a:r>
            <a:r>
              <a:rPr lang="zh-CN" altLang="en-US" sz="2800" b="1" dirty="0" smtClean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服务</a:t>
            </a:r>
            <a:endParaRPr lang="zh-CN" altLang="en-US" sz="28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FF3300"/>
                </a:solidFill>
              </a:rPr>
              <a:t>        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+mn-lt"/>
              </a:rPr>
              <a:t>导游从业人员职业道德</a:t>
            </a:r>
            <a:endParaRPr lang="zh-CN" altLang="en-US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5" name="矩形 15361"/>
          <p:cNvSpPr>
            <a:spLocks noChangeArrowheads="1"/>
          </p:cNvSpPr>
          <p:nvPr/>
        </p:nvSpPr>
        <p:spPr bwMode="auto">
          <a:xfrm>
            <a:off x="275782" y="996534"/>
            <a:ext cx="66768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zh-CN" altLang="en-US" sz="2800" b="1" dirty="0"/>
              <a:t>旅游从业人员应具备的基本职业道德素质</a:t>
            </a:r>
            <a:endParaRPr lang="zh-CN" altLang="en-US" sz="28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6730069" y="1195863"/>
            <a:ext cx="5134739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爱国爱企        自尊自强 </a:t>
            </a:r>
            <a:b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遵纪守法        敬业爱岗 </a:t>
            </a:r>
            <a:b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公私分明        诚实善良 </a:t>
            </a:r>
            <a:b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克勤克俭        宾客至上 </a:t>
            </a:r>
            <a:b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热情大度        清洁端庄 </a:t>
            </a:r>
            <a:b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一视同仁        不卑不亢 </a:t>
            </a:r>
            <a:b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耐心细致        文明礼貌 </a:t>
            </a:r>
            <a:b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团结服从        大局不忘 </a:t>
            </a:r>
            <a:b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优质服务        好学向上</a:t>
            </a:r>
            <a:r>
              <a:rPr lang="zh-CN" altLang="en-US" sz="44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44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252910" y="1888133"/>
            <a:ext cx="3259878" cy="302433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726892" y="2214925"/>
              <a:ext cx="1213825" cy="622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zh-CN" altLang="en-US" sz="44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旅游从业者的职业道德</a:t>
              </a:r>
              <a:endParaRPr lang="zh-CN" altLang="en-US" sz="44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5932298" y="1024037"/>
            <a:ext cx="0" cy="49685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6321495" y="1393830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6343733" y="1905645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6333758" y="2520577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343733" y="3013965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919931" y="8974808"/>
            <a:ext cx="877055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rPr>
              <a:t>延时符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321495" y="3603407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321495" y="4138878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285004" y="4624437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280727" y="5200501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321495" y="5799421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8" grpId="0" animBg="1"/>
      <p:bldP spid="59" grpId="0" animBg="1"/>
      <p:bldP spid="60" grpId="0" animBg="1"/>
      <p:bldP spid="61" grpId="0" animBg="1"/>
      <p:bldP spid="23" grpId="0"/>
      <p:bldP spid="19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-37317" y="3498124"/>
            <a:ext cx="4434189" cy="3667534"/>
            <a:chOff x="-36513" y="3316921"/>
            <a:chExt cx="4204499" cy="3477556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895767" y="346746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2773948" y="428974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3307710" y="5497925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52" y="4799758"/>
            <a:ext cx="2479621" cy="2432893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/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43775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 smtClean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特点</a:t>
              </a:r>
              <a:endParaRPr lang="zh-CN" altLang="en-US" sz="24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4349988" y="5681857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2481822" y="2931903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7030A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3158041" y="4421386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669559" y="3682054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3233777" y="6597907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37544" y="2766558"/>
            <a:ext cx="5950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Tx/>
              <a:buNone/>
            </a:pPr>
            <a:r>
              <a:rPr lang="zh-CN" altLang="en-US" sz="2800" b="1" dirty="0" smtClean="0">
                <a:latin typeface="黑体" panose="02010609060101010101" charset="-122"/>
                <a:ea typeface="黑体" panose="02010609060101010101" charset="-122"/>
              </a:rPr>
              <a:t>1、适用范围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上的特殊性。</a:t>
            </a:r>
            <a:endParaRPr lang="zh-CN" altLang="en-US" sz="28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+mn-lt"/>
              </a:rPr>
              <a:t>导游从业人员职业道德</a:t>
            </a:r>
            <a:endParaRPr lang="zh-CN" altLang="en-US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31485" y="1024037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旅游从业人员职业道德的特点</a:t>
            </a:r>
            <a:endParaRPr lang="zh-CN" altLang="en-US" sz="28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-37317" y="1990607"/>
            <a:ext cx="4434189" cy="5175051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3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895767" y="346746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2773948" y="428974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3307710" y="5497925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52" y="4799758"/>
            <a:ext cx="2479621" cy="2432893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/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72958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b="1" dirty="0" smtClean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作用</a:t>
              </a:r>
              <a:endParaRPr lang="zh-CN" altLang="en-US" sz="44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4349988" y="5681857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930029" y="1381109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2481822" y="2931903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7030A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3158041" y="4421386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669559" y="3682054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3233777" y="6597907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5094" y="1215764"/>
            <a:ext cx="5950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  <a:defRPr/>
            </a:pPr>
            <a:r>
              <a:rPr lang="zh-CN" altLang="en-US" sz="2800" b="1" noProof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</a:rPr>
              <a:t>有利于改善旅游企业的经营营理</a:t>
            </a:r>
            <a:endParaRPr lang="zh-CN" altLang="en-US" sz="2800" b="1" noProof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37544" y="2766558"/>
            <a:ext cx="5950546" cy="894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noProof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</a:rPr>
              <a:t>有利于改善服务态度和提高务质量</a:t>
            </a:r>
            <a:endParaRPr lang="zh-CN" altLang="en-US" sz="2800" b="1" noProof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>
              <a:lnSpc>
                <a:spcPct val="150000"/>
              </a:lnSpc>
            </a:pP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51123" y="4256041"/>
            <a:ext cx="5950546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SzPct val="100000"/>
              <a:defRPr/>
            </a:pPr>
            <a:r>
              <a:rPr lang="zh-CN" altLang="en-US" sz="2800" b="1" noProof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</a:rPr>
              <a:t>有利于推动良好社会风气的形成</a:t>
            </a:r>
            <a:endParaRPr lang="zh-CN" altLang="en-US" sz="2800" b="1" noProof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26831" y="5626867"/>
            <a:ext cx="5950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  <a:defRPr/>
            </a:pPr>
            <a:r>
              <a:rPr lang="zh-CN" altLang="en-US" sz="2800" b="1" dirty="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</a:rPr>
              <a:t>有利于纠正行业不正之风</a:t>
            </a:r>
            <a:endParaRPr lang="zh-CN" altLang="en-US" sz="2800" b="1" noProof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10935" y="162227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ea typeface="华文隶书" pitchFamily="2" charset="-122"/>
              </a:rPr>
              <a:t>旅游从业人员职业道德的作用：</a:t>
            </a:r>
            <a:endParaRPr lang="zh-CN" altLang="en-US" sz="3200" dirty="0">
              <a:solidFill>
                <a:schemeClr val="bg1"/>
              </a:solidFill>
              <a:ea typeface="华文隶书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6806233" y="145608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SzPct val="100000"/>
            </a:pP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</a:rPr>
              <a:t>不擅自离岗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902069" y="2368746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SzPct val="100000"/>
            </a:pP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</a:rPr>
              <a:t>不嘻笑打闹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892430" y="3141186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SzPct val="100000"/>
            </a:pP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</a:rPr>
              <a:t>不吸烟、酗酒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35270" y="3772535"/>
            <a:ext cx="33137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SzPct val="100000"/>
            </a:pP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</a:rPr>
              <a:t>不占用电话聊天</a:t>
            </a:r>
            <a:r>
              <a:rPr lang="zh-CN" altLang="en-US" sz="4000" dirty="0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4000" dirty="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612951" y="1668403"/>
            <a:ext cx="2910957" cy="2812018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742267" y="2268103"/>
              <a:ext cx="1067470" cy="726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 smtClean="0">
                  <a:solidFill>
                    <a:schemeClr val="bg1"/>
                  </a:solidFill>
                </a:rPr>
                <a:t>    做到“四不”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5932298" y="1586998"/>
            <a:ext cx="0" cy="303743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6321495" y="1546136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6321495" y="2432173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6321495" y="3234770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321495" y="3993718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919931" y="8974808"/>
            <a:ext cx="877055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rPr>
              <a:t>延时符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512212" y="5473722"/>
            <a:ext cx="8208912" cy="1048277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92871" y="5782416"/>
            <a:ext cx="75423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>
                <a:ea typeface="华文隶书" pitchFamily="2" charset="-122"/>
              </a:rPr>
              <a:t>旅游从业人员应具备的基本职业品质</a:t>
            </a:r>
            <a:endParaRPr lang="zh-CN" altLang="en-US" sz="3600" b="1" dirty="0">
              <a:ea typeface="华文隶书" pitchFamily="2" charset="-122"/>
            </a:endParaRPr>
          </a:p>
        </p:txBody>
      </p:sp>
      <p:sp>
        <p:nvSpPr>
          <p:cNvPr id="26" name="矩形 93"/>
          <p:cNvSpPr/>
          <p:nvPr/>
        </p:nvSpPr>
        <p:spPr>
          <a:xfrm>
            <a:off x="1212044" y="520630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93"/>
          <p:cNvSpPr/>
          <p:nvPr/>
        </p:nvSpPr>
        <p:spPr>
          <a:xfrm rot="10800000">
            <a:off x="9518621" y="6213301"/>
            <a:ext cx="405001" cy="499367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18435"/>
          <p:cNvSpPr>
            <a:spLocks noChangeArrowheads="1"/>
          </p:cNvSpPr>
          <p:nvPr/>
        </p:nvSpPr>
        <p:spPr bwMode="auto">
          <a:xfrm>
            <a:off x="828372" y="663997"/>
            <a:ext cx="3068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 dirty="0"/>
              <a:t>良好的职业习惯</a:t>
            </a:r>
            <a:endParaRPr lang="zh-CN" altLang="en-US" sz="32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58" grpId="0" animBg="1"/>
      <p:bldP spid="59" grpId="0" animBg="1"/>
      <p:bldP spid="60" grpId="0" animBg="1"/>
      <p:bldP spid="61" grpId="0" animBg="1"/>
      <p:bldP spid="23" grpId="0"/>
      <p:bldP spid="24" grpId="0" animBg="1"/>
      <p:bldP spid="25" grpId="0"/>
      <p:bldP spid="26" grpId="0" animBg="1"/>
      <p:bldP spid="27" grpId="0" animBg="1"/>
    </p:bldLst>
  </p:timing>
</p:sld>
</file>

<file path=ppt/tags/tag1.xml><?xml version="1.0" encoding="utf-8"?>
<p:tagLst xmlns:p="http://schemas.openxmlformats.org/presentationml/2006/main">
  <p:tag name="SELECTED" val="True"/>
</p:tagLst>
</file>

<file path=ppt/tags/tag2.xml><?xml version="1.0" encoding="utf-8"?>
<p:tagLst xmlns:p="http://schemas.openxmlformats.org/presentationml/2006/main">
  <p:tag name="SELECTED" val="True"/>
</p:tagLst>
</file>

<file path=ppt/tags/tag3.xml><?xml version="1.0" encoding="utf-8"?>
<p:tagLst xmlns:p="http://schemas.openxmlformats.org/presentationml/2006/main">
  <p:tag name="SELECTED" val="True"/>
</p:tagLst>
</file>

<file path=ppt/tags/tag4.xml><?xml version="1.0" encoding="utf-8"?>
<p:tagLst xmlns:p="http://schemas.openxmlformats.org/presentationml/2006/main">
  <p:tag name="ISPRING_ULTRA_SCORM_COURSE_ID" val="BEB47396-D932-4C89-AE4B-16F4E2E51F7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347"/>
</p:tagLst>
</file>

<file path=ppt/theme/theme1.xml><?xml version="1.0" encoding="utf-8"?>
<a:theme xmlns:a="http://schemas.openxmlformats.org/drawingml/2006/main" name="1_自定义设计方案">
  <a:themeElements>
    <a:clrScheme name="自定义 3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7DA8"/>
      </a:accent1>
      <a:accent2>
        <a:srgbClr val="8EC436"/>
      </a:accent2>
      <a:accent3>
        <a:srgbClr val="157DA8"/>
      </a:accent3>
      <a:accent4>
        <a:srgbClr val="8EC436"/>
      </a:accent4>
      <a:accent5>
        <a:srgbClr val="157DA8"/>
      </a:accent5>
      <a:accent6>
        <a:srgbClr val="8EC436"/>
      </a:accent6>
      <a:hlink>
        <a:srgbClr val="157DA8"/>
      </a:hlink>
      <a:folHlink>
        <a:srgbClr val="8EC43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639</Words>
  <Application>WPS 演示</Application>
  <PresentationFormat>自定义</PresentationFormat>
  <Paragraphs>94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22" baseType="lpstr">
      <vt:lpstr>Arial</vt:lpstr>
      <vt:lpstr>宋体</vt:lpstr>
      <vt:lpstr>Wingdings</vt:lpstr>
      <vt:lpstr>Calibri</vt:lpstr>
      <vt:lpstr>印品黑体</vt:lpstr>
      <vt:lpstr>黑体</vt:lpstr>
      <vt:lpstr>微软雅黑</vt:lpstr>
      <vt:lpstr>站酷高端黑</vt:lpstr>
      <vt:lpstr>华文隶书</vt:lpstr>
      <vt:lpstr>仿宋</vt:lpstr>
      <vt:lpstr>Arial Unicode MS</vt:lpstr>
      <vt:lpstr>Calibri</vt:lpstr>
      <vt:lpstr>1_自定义设计方案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347</dc:title>
  <dc:creator/>
  <cp:lastModifiedBy>麦子ꌿꎭꊋꇱ</cp:lastModifiedBy>
  <cp:revision>4</cp:revision>
  <dcterms:created xsi:type="dcterms:W3CDTF">2016-10-17T14:00:00Z</dcterms:created>
  <dcterms:modified xsi:type="dcterms:W3CDTF">2019-10-09T05:04:15Z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